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3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65453-7311-4090-948C-DB820638C636}" type="datetimeFigureOut">
              <a:rPr lang="ko-KR" altLang="en-US" smtClean="0"/>
              <a:t>2024-12-30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A13CF-BD9F-43BC-8BF9-9102BD41430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8467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65453-7311-4090-948C-DB820638C636}" type="datetimeFigureOut">
              <a:rPr lang="ko-KR" altLang="en-US" smtClean="0"/>
              <a:t>2024-12-30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A13CF-BD9F-43BC-8BF9-9102BD41430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2322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65453-7311-4090-948C-DB820638C636}" type="datetimeFigureOut">
              <a:rPr lang="ko-KR" altLang="en-US" smtClean="0"/>
              <a:t>2024-12-30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A13CF-BD9F-43BC-8BF9-9102BD41430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1812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65453-7311-4090-948C-DB820638C636}" type="datetimeFigureOut">
              <a:rPr lang="ko-KR" altLang="en-US" smtClean="0"/>
              <a:t>2024-12-30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A13CF-BD9F-43BC-8BF9-9102BD41430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9474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65453-7311-4090-948C-DB820638C636}" type="datetimeFigureOut">
              <a:rPr lang="ko-KR" altLang="en-US" smtClean="0"/>
              <a:t>2024-12-30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A13CF-BD9F-43BC-8BF9-9102BD41430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9588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65453-7311-4090-948C-DB820638C636}" type="datetimeFigureOut">
              <a:rPr lang="ko-KR" altLang="en-US" smtClean="0"/>
              <a:t>2024-12-30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A13CF-BD9F-43BC-8BF9-9102BD41430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7511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65453-7311-4090-948C-DB820638C636}" type="datetimeFigureOut">
              <a:rPr lang="ko-KR" altLang="en-US" smtClean="0"/>
              <a:t>2024-12-30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A13CF-BD9F-43BC-8BF9-9102BD41430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1033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65453-7311-4090-948C-DB820638C636}" type="datetimeFigureOut">
              <a:rPr lang="ko-KR" altLang="en-US" smtClean="0"/>
              <a:t>2024-12-30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A13CF-BD9F-43BC-8BF9-9102BD41430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82569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65453-7311-4090-948C-DB820638C636}" type="datetimeFigureOut">
              <a:rPr lang="ko-KR" altLang="en-US" smtClean="0"/>
              <a:t>2024-12-30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A13CF-BD9F-43BC-8BF9-9102BD41430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7145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65453-7311-4090-948C-DB820638C636}" type="datetimeFigureOut">
              <a:rPr lang="ko-KR" altLang="en-US" smtClean="0"/>
              <a:t>2024-12-30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A13CF-BD9F-43BC-8BF9-9102BD41430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8932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65453-7311-4090-948C-DB820638C636}" type="datetimeFigureOut">
              <a:rPr lang="ko-KR" altLang="en-US" smtClean="0"/>
              <a:t>2024-12-30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A13CF-BD9F-43BC-8BF9-9102BD41430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4698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65453-7311-4090-948C-DB820638C636}" type="datetimeFigureOut">
              <a:rPr lang="ko-KR" altLang="en-US" smtClean="0"/>
              <a:t>2024-12-30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A13CF-BD9F-43BC-8BF9-9102BD41430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2649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345" y="892793"/>
            <a:ext cx="8488137" cy="4738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225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460" name="Group 10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4501371"/>
              </p:ext>
            </p:extLst>
          </p:nvPr>
        </p:nvGraphicFramePr>
        <p:xfrm>
          <a:off x="250835" y="161762"/>
          <a:ext cx="8721485" cy="6611291"/>
        </p:xfrm>
        <a:graphic>
          <a:graphicData uri="http://schemas.openxmlformats.org/drawingml/2006/table">
            <a:tbl>
              <a:tblPr/>
              <a:tblGrid>
                <a:gridCol w="771703">
                  <a:extLst>
                    <a:ext uri="{9D8B030D-6E8A-4147-A177-3AD203B41FA5}">
                      <a16:colId xmlns:a16="http://schemas.microsoft.com/office/drawing/2014/main" val="1483903178"/>
                    </a:ext>
                  </a:extLst>
                </a:gridCol>
                <a:gridCol w="265683">
                  <a:extLst>
                    <a:ext uri="{9D8B030D-6E8A-4147-A177-3AD203B41FA5}">
                      <a16:colId xmlns:a16="http://schemas.microsoft.com/office/drawing/2014/main" val="1097260382"/>
                    </a:ext>
                  </a:extLst>
                </a:gridCol>
                <a:gridCol w="1030463">
                  <a:extLst>
                    <a:ext uri="{9D8B030D-6E8A-4147-A177-3AD203B41FA5}">
                      <a16:colId xmlns:a16="http://schemas.microsoft.com/office/drawing/2014/main" val="2289746971"/>
                    </a:ext>
                  </a:extLst>
                </a:gridCol>
                <a:gridCol w="69873">
                  <a:extLst>
                    <a:ext uri="{9D8B030D-6E8A-4147-A177-3AD203B41FA5}">
                      <a16:colId xmlns:a16="http://schemas.microsoft.com/office/drawing/2014/main" val="2205291500"/>
                    </a:ext>
                  </a:extLst>
                </a:gridCol>
                <a:gridCol w="902999">
                  <a:extLst>
                    <a:ext uri="{9D8B030D-6E8A-4147-A177-3AD203B41FA5}">
                      <a16:colId xmlns:a16="http://schemas.microsoft.com/office/drawing/2014/main" val="23604420"/>
                    </a:ext>
                  </a:extLst>
                </a:gridCol>
                <a:gridCol w="160569">
                  <a:extLst>
                    <a:ext uri="{9D8B030D-6E8A-4147-A177-3AD203B41FA5}">
                      <a16:colId xmlns:a16="http://schemas.microsoft.com/office/drawing/2014/main" val="3666402601"/>
                    </a:ext>
                  </a:extLst>
                </a:gridCol>
                <a:gridCol w="1063567">
                  <a:extLst>
                    <a:ext uri="{9D8B030D-6E8A-4147-A177-3AD203B41FA5}">
                      <a16:colId xmlns:a16="http://schemas.microsoft.com/office/drawing/2014/main" val="969201500"/>
                    </a:ext>
                  </a:extLst>
                </a:gridCol>
                <a:gridCol w="792090">
                  <a:extLst>
                    <a:ext uri="{9D8B030D-6E8A-4147-A177-3AD203B41FA5}">
                      <a16:colId xmlns:a16="http://schemas.microsoft.com/office/drawing/2014/main" val="216952926"/>
                    </a:ext>
                  </a:extLst>
                </a:gridCol>
                <a:gridCol w="185083">
                  <a:extLst>
                    <a:ext uri="{9D8B030D-6E8A-4147-A177-3AD203B41FA5}">
                      <a16:colId xmlns:a16="http://schemas.microsoft.com/office/drawing/2014/main" val="116626053"/>
                    </a:ext>
                  </a:extLst>
                </a:gridCol>
                <a:gridCol w="751024">
                  <a:extLst>
                    <a:ext uri="{9D8B030D-6E8A-4147-A177-3AD203B41FA5}">
                      <a16:colId xmlns:a16="http://schemas.microsoft.com/office/drawing/2014/main" val="525457227"/>
                    </a:ext>
                  </a:extLst>
                </a:gridCol>
                <a:gridCol w="408796">
                  <a:extLst>
                    <a:ext uri="{9D8B030D-6E8A-4147-A177-3AD203B41FA5}">
                      <a16:colId xmlns:a16="http://schemas.microsoft.com/office/drawing/2014/main" val="431346273"/>
                    </a:ext>
                  </a:extLst>
                </a:gridCol>
                <a:gridCol w="95260">
                  <a:extLst>
                    <a:ext uri="{9D8B030D-6E8A-4147-A177-3AD203B41FA5}">
                      <a16:colId xmlns:a16="http://schemas.microsoft.com/office/drawing/2014/main" val="2597210902"/>
                    </a:ext>
                  </a:extLst>
                </a:gridCol>
                <a:gridCol w="784397">
                  <a:extLst>
                    <a:ext uri="{9D8B030D-6E8A-4147-A177-3AD203B41FA5}">
                      <a16:colId xmlns:a16="http://schemas.microsoft.com/office/drawing/2014/main" val="42222839"/>
                    </a:ext>
                  </a:extLst>
                </a:gridCol>
                <a:gridCol w="280160">
                  <a:extLst>
                    <a:ext uri="{9D8B030D-6E8A-4147-A177-3AD203B41FA5}">
                      <a16:colId xmlns:a16="http://schemas.microsoft.com/office/drawing/2014/main" val="181509856"/>
                    </a:ext>
                  </a:extLst>
                </a:gridCol>
                <a:gridCol w="439035">
                  <a:extLst>
                    <a:ext uri="{9D8B030D-6E8A-4147-A177-3AD203B41FA5}">
                      <a16:colId xmlns:a16="http://schemas.microsoft.com/office/drawing/2014/main" val="1158548610"/>
                    </a:ext>
                  </a:extLst>
                </a:gridCol>
                <a:gridCol w="720783">
                  <a:extLst>
                    <a:ext uri="{9D8B030D-6E8A-4147-A177-3AD203B41FA5}">
                      <a16:colId xmlns:a16="http://schemas.microsoft.com/office/drawing/2014/main" val="92816327"/>
                    </a:ext>
                  </a:extLst>
                </a:gridCol>
              </a:tblGrid>
              <a:tr h="240735">
                <a:tc rowSpan="2" gridSpan="10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9pPr>
                    </a:lstStyle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Ex) </a:t>
                      </a:r>
                      <a:r>
                        <a:rPr kumimoji="1" lang="ko-KR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폐기물보관장 </a:t>
                      </a:r>
                      <a:r>
                        <a:rPr kumimoji="1" lang="ko-KR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개선 관리 대책</a:t>
                      </a:r>
                      <a:endParaRPr kumimoji="1" lang="en-US" altLang="ko-K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36007" marR="36007" marT="17996" marB="179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9pPr>
                    </a:lstStyle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담당팀</a:t>
                      </a:r>
                      <a:endParaRPr kumimoji="1" lang="en-US" altLang="ko-KR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36007" marR="36007" marT="17996" marB="179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담 당</a:t>
                      </a:r>
                      <a:endParaRPr kumimoji="1" lang="en-US" altLang="ko-K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36007" marR="36007" marT="17996" marB="179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검 토</a:t>
                      </a:r>
                      <a:endParaRPr kumimoji="1" lang="en-US" altLang="ko-K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36007" marR="36007" marT="17996" marB="179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팀 장</a:t>
                      </a:r>
                      <a:endParaRPr kumimoji="1" lang="en-US" altLang="ko-K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36007" marR="36007" marT="17996" marB="179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845252"/>
                  </a:ext>
                </a:extLst>
              </a:tr>
              <a:tr h="419109">
                <a:tc gridSpan="10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36006" marR="36006" marT="17998" marB="17998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36007" marR="36007" marT="17996" marB="179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36007" marR="36007" marT="17996" marB="179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36007" marR="36007" marT="17996" marB="179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6869394"/>
                  </a:ext>
                </a:extLst>
              </a:tr>
              <a:tr h="24073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9pPr>
                    </a:lstStyle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공  장</a:t>
                      </a:r>
                      <a:endParaRPr kumimoji="1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36007" marR="36007" marT="17996" marB="179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70195"/>
                      </a:srgbClr>
                    </a:solidFill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9pPr>
                    </a:lstStyle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본사</a:t>
                      </a:r>
                      <a:endParaRPr kumimoji="1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36007" marR="36007" marT="17996" marB="179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9pPr>
                    </a:lstStyle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담당팀</a:t>
                      </a:r>
                      <a:endParaRPr kumimoji="1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36007" marR="36007" marT="17996" marB="179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70195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9pPr>
                    </a:lstStyle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환경안전실</a:t>
                      </a:r>
                      <a:endParaRPr kumimoji="1" lang="ko-KR" alt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36007" marR="36007" marT="17996" marB="179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9pPr>
                    </a:lstStyle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등록일</a:t>
                      </a:r>
                      <a:endParaRPr kumimoji="1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36007" marR="36007" marT="17996" marB="179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70195"/>
                      </a:srgbClr>
                    </a:solidFill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9pPr>
                    </a:lstStyle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’22.06.15</a:t>
                      </a:r>
                    </a:p>
                  </a:txBody>
                  <a:tcPr marL="36007" marR="36007" marT="17996" marB="179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9pPr>
                    </a:lstStyle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환경</a:t>
                      </a:r>
                      <a:endParaRPr kumimoji="1" lang="en-US" altLang="ko-KR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안전실</a:t>
                      </a:r>
                      <a:endParaRPr kumimoji="1" lang="en-US" altLang="ko-KR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36007" marR="36007" marT="17996" marB="179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담 당</a:t>
                      </a:r>
                      <a:endParaRPr kumimoji="1" lang="en-US" altLang="ko-K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36007" marR="36007" marT="17996" marB="179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검 토</a:t>
                      </a:r>
                      <a:endParaRPr kumimoji="1" lang="en-US" altLang="ko-K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36007" marR="36007" marT="17996" marB="179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9pPr>
                    </a:lstStyle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팀 장</a:t>
                      </a:r>
                    </a:p>
                  </a:txBody>
                  <a:tcPr marL="36007" marR="36007" marT="17996" marB="179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2305036"/>
                  </a:ext>
                </a:extLst>
              </a:tr>
              <a:tr h="24073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9pPr>
                    </a:lstStyle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위  치</a:t>
                      </a:r>
                      <a:endParaRPr kumimoji="1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36007" marR="36007" marT="17996" marB="179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70195"/>
                      </a:srgbClr>
                    </a:solidFill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9pPr>
                    </a:lstStyle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폐기물보관장</a:t>
                      </a:r>
                    </a:p>
                  </a:txBody>
                  <a:tcPr marL="36007" marR="36007" marT="17996" marB="179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9pPr>
                    </a:lstStyle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담당자</a:t>
                      </a:r>
                      <a:endParaRPr kumimoji="1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36007" marR="36007" marT="17996" marB="179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70195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손성민</a:t>
                      </a:r>
                    </a:p>
                  </a:txBody>
                  <a:tcPr marL="36007" marR="36007" marT="17996" marB="179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9pPr>
                    </a:lstStyle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완료일자</a:t>
                      </a:r>
                      <a:endParaRPr kumimoji="1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36007" marR="36007" marT="17996" marB="179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70195"/>
                      </a:srgbClr>
                    </a:solidFill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9pPr>
                    </a:lstStyle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‘24.04.17</a:t>
                      </a:r>
                    </a:p>
                  </a:txBody>
                  <a:tcPr marL="36007" marR="36007" marT="17996" marB="179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 vMerge="1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36006" marR="36006" marT="17998" marB="17998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36007" marR="36007" marT="17996" marB="179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36007" marR="36007" marT="17996" marB="179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36007" marR="36007" marT="17996" marB="179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3893613"/>
                  </a:ext>
                </a:extLst>
              </a:tr>
              <a:tr h="26459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9pPr>
                    </a:lstStyle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설비명</a:t>
                      </a:r>
                      <a:endParaRPr kumimoji="1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36007" marR="36007" marT="17996" marB="179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70195"/>
                      </a:srgbClr>
                    </a:solidFill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9pPr>
                    </a:lstStyle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폐기물보관장</a:t>
                      </a:r>
                      <a:endParaRPr kumimoji="1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36007" marR="36007" marT="17996" marB="179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9pPr>
                    </a:lstStyle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위험요소</a:t>
                      </a:r>
                      <a:endParaRPr kumimoji="1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36007" marR="36007" marT="17996" marB="179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70195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폐기물</a:t>
                      </a:r>
                      <a:endParaRPr kumimoji="0" lang="en-US" altLang="ko-KR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36007" marR="36007" marT="17996" marB="179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9pPr>
                    </a:lstStyle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관리주기</a:t>
                      </a:r>
                      <a:endParaRPr kumimoji="1" lang="en-US" altLang="ko-K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36007" marR="36007" marT="17996" marB="179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70195"/>
                      </a:srgbClr>
                    </a:solidFill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9pPr>
                    </a:lstStyle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1</a:t>
                      </a: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회</a:t>
                      </a:r>
                      <a:r>
                        <a:rPr kumimoji="1" lang="en-US" altLang="ko-K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/</a:t>
                      </a:r>
                      <a:r>
                        <a:rPr kumimoji="1" lang="ko-K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년</a:t>
                      </a:r>
                      <a:endParaRPr kumimoji="1" lang="en-US" altLang="ko-K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36007" marR="36007" marT="17996" marB="179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5942202"/>
                  </a:ext>
                </a:extLst>
              </a:tr>
              <a:tr h="358976">
                <a:tc gridSpan="7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문 제 현 상</a:t>
                      </a:r>
                    </a:p>
                  </a:txBody>
                  <a:tcPr marL="36007" marR="36007" marT="17996" marB="179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9pPr>
                    </a:lstStyle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36006" marR="36006" marT="17998" marB="17998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개 선 사 진 </a:t>
                      </a:r>
                      <a:endParaRPr kumimoji="1" lang="en-US" altLang="ko-KR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36007" marR="36007" marT="17996" marB="179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36006" marR="36006" marT="17998" marB="17998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5576206"/>
                  </a:ext>
                </a:extLst>
              </a:tr>
              <a:tr h="2651263">
                <a:tc gridSpan="7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36007" marR="36007" marT="17996" marB="179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9pPr>
                    </a:lstStyle>
                    <a:p>
                      <a:pPr marL="0" marR="0" lvl="0" indent="0" algn="l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endParaRPr kumimoji="1" lang="en-US" altLang="ko-K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36006" marR="36006" marT="17998" marB="17998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en-US" altLang="ko-K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36007" marR="36007" marT="17996" marB="179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800" dirty="0"/>
                    </a:p>
                  </a:txBody>
                  <a:tcPr marL="36006" marR="36006" marT="17998" marB="17998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2402299"/>
                  </a:ext>
                </a:extLst>
              </a:tr>
              <a:tr h="429983">
                <a:tc gridSpan="7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주요 문제점</a:t>
                      </a:r>
                    </a:p>
                  </a:txBody>
                  <a:tcPr marL="36007" marR="36007" marT="17996" marB="179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9pPr>
                    </a:lstStyle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36006" marR="36006" marT="17998" marB="17998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ko-KR" alt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개 선 내 용</a:t>
                      </a:r>
                      <a:endParaRPr kumimoji="1" lang="en-US" altLang="ko-KR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36007" marR="36007" marT="17996" marB="179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36006" marR="36006" marT="17998" marB="17998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9pPr>
                    </a:lstStyle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헤드라인M" panose="02030600000101010101" pitchFamily="18" charset="-127"/>
                        <a:ea typeface="HY헤드라인M" panose="02030600000101010101" pitchFamily="18" charset="-127"/>
                      </a:endParaRPr>
                    </a:p>
                  </a:txBody>
                  <a:tcPr marL="36003" marR="36003" marT="17999" marB="17999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8255776"/>
                  </a:ext>
                </a:extLst>
              </a:tr>
              <a:tr h="722251">
                <a:tc gridSpan="7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4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ko-KR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▣ </a:t>
                      </a:r>
                      <a:r>
                        <a:rPr kumimoji="0" lang="ko-KR" alt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보관시설 전면부의 개방타입으로 우천 보호조치 미흡 </a:t>
                      </a:r>
                    </a:p>
                  </a:txBody>
                  <a:tcPr marL="36007" marR="36007" marT="17996" marB="179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9pPr>
                    </a:lstStyle>
                    <a:p>
                      <a:pPr marL="0" marR="0" lvl="0" indent="0" algn="l" defTabSz="914400" rtl="0" eaLnBrk="0" fontAlgn="base" latinLnBrk="1" hangingPunct="0">
                        <a:lnSpc>
                          <a:spcPct val="14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ko-KR" altLang="en-US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36006" marR="36006" marT="17998" marB="17998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0" fontAlgn="base" latinLnBrk="1" hangingPunct="0">
                        <a:lnSpc>
                          <a:spcPct val="14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ko-KR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▣ C</a:t>
                      </a:r>
                      <a:r>
                        <a:rPr kumimoji="0" lang="ko-KR" alt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동 </a:t>
                      </a:r>
                      <a:r>
                        <a:rPr kumimoji="0" lang="ko-KR" altLang="en-US" sz="13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캐노피</a:t>
                      </a:r>
                      <a:r>
                        <a:rPr kumimoji="0" lang="ko-KR" alt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 내부 우천보호위치 폐기물보관장 이동 完</a:t>
                      </a:r>
                      <a:endParaRPr kumimoji="1" lang="ko-KR" altLang="en-US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36007" marR="36007" marT="17996" marB="179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4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36006" marR="36006" marT="17998" marB="17998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defRPr>
                      </a:lvl9pPr>
                    </a:lstStyle>
                    <a:p>
                      <a:pPr marL="0" marR="0" lvl="0" indent="0" algn="ctr" defTabSz="914400" rtl="0" eaLnBrk="0" fontAlgn="base" latinLnBrk="1" hangingPunct="0">
                        <a:lnSpc>
                          <a:spcPct val="14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36003" marR="36003" marT="17999" marB="17999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4342038"/>
                  </a:ext>
                </a:extLst>
              </a:tr>
              <a:tr h="53891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4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ko-KR" alt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위험성정보</a:t>
                      </a:r>
                      <a:endParaRPr kumimoji="0" lang="en-US" altLang="ko-KR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4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(</a:t>
                      </a:r>
                      <a:r>
                        <a:rPr kumimoji="0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개선 전</a:t>
                      </a:r>
                      <a:r>
                        <a:rPr kumimoji="0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)</a:t>
                      </a:r>
                      <a:endParaRPr kumimoji="0" lang="ko-KR" alt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36007" marR="36007" marT="17996" marB="179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4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ko-KR" alt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36006" marR="36006" marT="17996" marB="179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상 </a:t>
                      </a:r>
                      <a:r>
                        <a:rPr lang="en-US" altLang="ko-KR" sz="1200" dirty="0" smtClean="0"/>
                        <a:t>: </a:t>
                      </a:r>
                      <a:r>
                        <a:rPr lang="ko-KR" altLang="en-US" sz="1200" dirty="0" smtClean="0"/>
                        <a:t>□</a:t>
                      </a:r>
                      <a:endParaRPr lang="ko-KR" altLang="en-US" sz="1200" dirty="0"/>
                    </a:p>
                  </a:txBody>
                  <a:tcPr marL="36007" marR="36007" marT="17996" marB="179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4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36006" marR="36006" marT="17997" marB="1799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 smtClean="0"/>
                        <a:t>중 </a:t>
                      </a:r>
                      <a:r>
                        <a:rPr lang="en-US" altLang="ko-KR" sz="1200" dirty="0" smtClean="0"/>
                        <a:t>: </a:t>
                      </a:r>
                      <a:r>
                        <a:rPr lang="ko-KR" altLang="en-US" sz="1200" dirty="0" smtClean="0"/>
                        <a:t>□</a:t>
                      </a:r>
                    </a:p>
                  </a:txBody>
                  <a:tcPr marL="36007" marR="36007" marT="17996" marB="17996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4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ko-KR" alt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36006" marR="36006" marT="17996" marB="179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 smtClean="0"/>
                        <a:t>하 </a:t>
                      </a:r>
                      <a:r>
                        <a:rPr lang="en-US" altLang="ko-KR" sz="1200" dirty="0" smtClean="0"/>
                        <a:t>: </a:t>
                      </a:r>
                      <a:r>
                        <a:rPr lang="ko-KR" altLang="en-US" sz="1200" dirty="0" smtClean="0"/>
                        <a:t>□</a:t>
                      </a:r>
                    </a:p>
                  </a:txBody>
                  <a:tcPr marL="36007" marR="36007" marT="17996" marB="17996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4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ko-KR" alt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위험성정보</a:t>
                      </a:r>
                      <a:endParaRPr kumimoji="0" lang="en-US" altLang="ko-KR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  <a:p>
                      <a:pPr marL="0" marR="0" lvl="0" indent="0" algn="ctr" defTabSz="914400" rtl="0" eaLnBrk="0" fontAlgn="base" latinLnBrk="1" hangingPunct="0">
                        <a:lnSpc>
                          <a:spcPct val="14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(</a:t>
                      </a:r>
                      <a:r>
                        <a:rPr kumimoji="0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개선 후</a:t>
                      </a:r>
                      <a:r>
                        <a:rPr kumimoji="0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)</a:t>
                      </a:r>
                      <a:endParaRPr kumimoji="1" lang="ko-KR" alt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36007" marR="36007" marT="17996" marB="179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 smtClean="0"/>
                        <a:t>상 </a:t>
                      </a:r>
                      <a:r>
                        <a:rPr lang="en-US" altLang="ko-KR" sz="1200" dirty="0" smtClean="0"/>
                        <a:t>: </a:t>
                      </a:r>
                      <a:r>
                        <a:rPr lang="ko-KR" altLang="en-US" sz="1200" dirty="0" smtClean="0"/>
                        <a:t>□</a:t>
                      </a:r>
                    </a:p>
                  </a:txBody>
                  <a:tcPr marL="36007" marR="36007" marT="17996" marB="179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 smtClean="0"/>
                        <a:t>중 </a:t>
                      </a:r>
                      <a:r>
                        <a:rPr lang="en-US" altLang="ko-KR" sz="1200" dirty="0" smtClean="0"/>
                        <a:t>: </a:t>
                      </a:r>
                      <a:r>
                        <a:rPr lang="ko-KR" altLang="en-US" sz="1200" dirty="0" smtClean="0"/>
                        <a:t>□</a:t>
                      </a:r>
                    </a:p>
                  </a:txBody>
                  <a:tcPr marL="36007" marR="36007" marT="17996" marB="17996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 smtClean="0"/>
                        <a:t>하 </a:t>
                      </a:r>
                      <a:r>
                        <a:rPr lang="en-US" altLang="ko-KR" sz="1200" dirty="0" smtClean="0"/>
                        <a:t>: </a:t>
                      </a:r>
                      <a:r>
                        <a:rPr lang="ko-KR" altLang="en-US" sz="1200" dirty="0" smtClean="0"/>
                        <a:t>□</a:t>
                      </a:r>
                    </a:p>
                  </a:txBody>
                  <a:tcPr marL="36007" marR="36007" marT="17996" marB="17996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8246162"/>
                  </a:ext>
                </a:extLst>
              </a:tr>
              <a:tr h="504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4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관리번호</a:t>
                      </a:r>
                    </a:p>
                  </a:txBody>
                  <a:tcPr marL="36007" marR="36007" marT="17996" marB="179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4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ko-KR" alt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36006" marR="36006" marT="17996" marB="179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900" dirty="0"/>
                    </a:p>
                  </a:txBody>
                  <a:tcPr marL="36007" marR="36007" marT="17996" marB="179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 smtClean="0"/>
                        <a:t>점검결과</a:t>
                      </a:r>
                      <a:endParaRPr lang="ko-KR" altLang="en-US" sz="1100" b="1" dirty="0"/>
                    </a:p>
                  </a:txBody>
                  <a:tcPr marL="36007" marR="36007" marT="17996" marB="179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4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ko-KR" alt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36007" marR="36007" marT="17996" marB="1799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100" dirty="0"/>
                    </a:p>
                  </a:txBody>
                  <a:tcPr marL="36006" marR="36006" marT="17997" marB="17997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57558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6233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1478</TotalTime>
  <Words>105</Words>
  <Application>Microsoft Office PowerPoint</Application>
  <PresentationFormat>화면 슬라이드 쇼(4:3)</PresentationFormat>
  <Paragraphs>46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10" baseType="lpstr">
      <vt:lpstr>HY헤드라인M</vt:lpstr>
      <vt:lpstr>굴림</vt:lpstr>
      <vt:lpstr>맑은 고딕</vt:lpstr>
      <vt:lpstr>Arial</vt:lpstr>
      <vt:lpstr>Calibri</vt:lpstr>
      <vt:lpstr>Calibri Light</vt:lpstr>
      <vt:lpstr>Wingdings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SAMSUNG</dc:creator>
  <cp:lastModifiedBy>BHSon</cp:lastModifiedBy>
  <cp:revision>8</cp:revision>
  <dcterms:created xsi:type="dcterms:W3CDTF">2024-12-18T23:50:42Z</dcterms:created>
  <dcterms:modified xsi:type="dcterms:W3CDTF">2024-12-30T06:41:31Z</dcterms:modified>
</cp:coreProperties>
</file>